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Roboto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232384AA-1C3E-4CFF-9AA4-7B7EDB90497E}">
  <a:tblStyle styleId="{232384AA-1C3E-4CFF-9AA4-7B7EDB90497E}" styleName="Table_0">
    <a:wholeTbl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4D1016BD-97F7-4B90-843D-EF76EF1F5203}" styleName="Table_1">
    <a:wholeTbl>
      <a:tcStyle>
        <a:tcBdr>
          <a:left>
            <a:ln w="63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63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63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63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63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63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57" d="100"/>
          <a:sy n="157" d="100"/>
        </p:scale>
        <p:origin x="-282" y="2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809286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Age was missing a significant amount of data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Age didn’t have any strong correlations to any other features looking at the correlation heat map pclass was the highest at around -0.4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Since there weren’t any strong correlations we excluded the missing data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However, we did try to fill them in with median/mean and using linear regression but this caused data integrity issues. 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By count the age groups from 20-39 had the lowest survival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By percentage though group from 10-59 had uniform survival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0-9 group had the highest survival percentage this could conceivably be classified as the children group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&gt;60 group has diminish survival percentage possibly driven by lower counts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Drilling down further children both male and female have a high survival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At all other age groups females have a much higher survival rate then men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Total capacity was 3300 (2435 passengers, 900 crew)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/>
              <a:t>The first feature that we looked at was gender</a:t>
            </a:r>
          </a:p>
          <a:p>
            <a:pPr lvl="0">
              <a:spcBef>
                <a:spcPts val="0"/>
              </a:spcBef>
              <a:buNone/>
            </a:pPr>
            <a:r>
              <a:rPr lang="en" sz="1000"/>
              <a:t>This was a clean feature that did not have any missing values</a:t>
            </a:r>
          </a:p>
          <a:p>
            <a:pPr lvl="0">
              <a:spcBef>
                <a:spcPts val="0"/>
              </a:spcBef>
              <a:buNone/>
            </a:pPr>
            <a:r>
              <a:rPr lang="en" sz="1000"/>
              <a:t>The 2 plots show the count and percent of survivors by gender</a:t>
            </a:r>
          </a:p>
          <a:p>
            <a:pPr lvl="0">
              <a:spcBef>
                <a:spcPts val="0"/>
              </a:spcBef>
              <a:buNone/>
            </a:pPr>
            <a:r>
              <a:rPr lang="en" sz="1000"/>
              <a:t>Almost 6x more males than females died or 53% delta</a:t>
            </a:r>
          </a:p>
          <a:p>
            <a:pPr lvl="0">
              <a:spcBef>
                <a:spcPts val="0"/>
              </a:spcBef>
              <a:buNone/>
            </a:pPr>
            <a:r>
              <a:rPr lang="en" sz="1000"/>
              <a:t>The Titanic movie got it right Sorry Leo Fans!!!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 used python to read and merge and format data from 18 different ships spanning 3 centuries, 15,000 passengers, and 30 nationalities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By count 2.5x more men survive shipwrecks though many more men are on the ships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By percentage about %5 more men survive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Drilling down further by ship Titanic and Birkenhead are the exceptions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May have to do with time and duration of evacuation or instructions to the crew for evacuating procedures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Passenger class was a clean feature no missing data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Lower class passengers had the lowest survival by count followed by middle and upper class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By percentage ranking is from lower to upper with a 20% delta between classes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Name prefixes confirm Mrs. and Miss. had higher survival than Mr.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Also Countess, Master, Mlle, Mme, and Dona survived, maybe they had preferential treatment the one off prefixes seem to have survived well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599" cy="897599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599" cy="897599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rot="10800000" flipH="1">
            <a:off x="0" y="1685999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rot="10800000" flipH="1">
            <a:off x="0" y="1685999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899" cy="271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899" cy="271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656399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rot="10800000" flipH="1">
            <a:off x="3276600" y="25"/>
            <a:ext cx="58674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499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26077" y="357800"/>
            <a:ext cx="2807999" cy="953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7999" cy="3163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4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79466"/>
            <a:ext cx="4045199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rot="10800000" flipH="1">
            <a:off x="0" y="0"/>
            <a:ext cx="9144000" cy="46958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4622724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1999" cy="446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Surviving the Titanic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W200 Section 2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Project 2: Data Analysis</a:t>
            </a:r>
          </a:p>
          <a:p>
            <a:pPr lvl="0">
              <a:spcBef>
                <a:spcPts val="0"/>
              </a:spcBef>
              <a:buNone/>
            </a:pPr>
            <a:endParaRPr sz="2400"/>
          </a:p>
          <a:p>
            <a:pPr lvl="0">
              <a:spcBef>
                <a:spcPts val="0"/>
              </a:spcBef>
              <a:buNone/>
            </a:pPr>
            <a:r>
              <a:rPr lang="en" sz="2400"/>
              <a:t>Authors: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Danish Iqbal, Matthew Holmes, Kalvin Kao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226075" y="784850"/>
            <a:ext cx="2808000" cy="1059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 did survival rates differ between children, adults and elderly?</a:t>
            </a:r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226075" y="2075400"/>
            <a:ext cx="2808000" cy="31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279400" lvl="0" indent="-228600" rtl="0">
              <a:lnSpc>
                <a:spcPct val="142857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Font typeface="Arial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Age has 263 missing values removed, no strong correlations.</a:t>
            </a:r>
          </a:p>
          <a:p>
            <a:pPr marL="457200" marR="279400" lvl="0" indent="-228600" rtl="0">
              <a:lnSpc>
                <a:spcPct val="142857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Font typeface="Arial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Tried mean and median, imputation filling in by class.</a:t>
            </a:r>
          </a:p>
          <a:p>
            <a:pPr marL="457200" marR="279400" lvl="0" indent="-228600" rtl="0">
              <a:lnSpc>
                <a:spcPct val="142857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Font typeface="Arial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Linear regression was also problematic creating negative ages. </a:t>
            </a:r>
          </a:p>
          <a:p>
            <a:pPr marL="457200" marR="279400" lvl="0" indent="-228600" rtl="0">
              <a:lnSpc>
                <a:spcPct val="142857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Font typeface="Arial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for future work . . . </a:t>
            </a:r>
          </a:p>
          <a:p>
            <a:pPr marR="279400" lvl="0" rtl="0">
              <a:lnSpc>
                <a:spcPct val="142857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9350" y="421225"/>
            <a:ext cx="5349774" cy="459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/>
          <p:nvPr/>
        </p:nvSpPr>
        <p:spPr>
          <a:xfrm>
            <a:off x="3737600" y="106675"/>
            <a:ext cx="6583800" cy="7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Correlation Heat Map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226075" y="1013450"/>
            <a:ext cx="2808000" cy="1059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 did survival rates differ between elderly, adults and children?</a:t>
            </a:r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226075" y="2075400"/>
            <a:ext cx="2808000" cy="31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279400" lvl="0" indent="-228600" rtl="0">
              <a:lnSpc>
                <a:spcPct val="142857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Font typeface="Arial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Male Female children had the highest survival rates.</a:t>
            </a:r>
          </a:p>
          <a:p>
            <a:pPr marL="457200" marR="279400" lvl="0" indent="-228600" rtl="0">
              <a:lnSpc>
                <a:spcPct val="142857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Font typeface="Arial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Adults suffered the largest losses by count though their percentage was uniform.</a:t>
            </a:r>
          </a:p>
          <a:p>
            <a:pPr marL="457200" marR="279400" lvl="0" indent="-228600" rtl="0">
              <a:lnSpc>
                <a:spcPct val="142857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Font typeface="Arial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Elderly &gt; 60yrs had a diminishing survival rate.</a:t>
            </a:r>
          </a:p>
          <a:p>
            <a:pPr marR="279400" lvl="0" rtl="0">
              <a:lnSpc>
                <a:spcPct val="142857"/>
              </a:lnSpc>
              <a:spcBef>
                <a:spcPts val="11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R="279400" lvl="0" rtl="0">
              <a:lnSpc>
                <a:spcPct val="142857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7942" y="0"/>
            <a:ext cx="5238107" cy="29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0800" y="2958483"/>
            <a:ext cx="5375250" cy="2185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were cabins like?</a:t>
            </a: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736600" marR="279400" lvl="0" indent="-295275" rtl="0">
              <a:lnSpc>
                <a:spcPct val="142857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ct val="95454"/>
              <a:buFont typeface="Arial"/>
              <a:buAutoNum type="arabicPeriod"/>
            </a:pPr>
            <a:r>
              <a:rPr lang="en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Creation of new variables, cabin letter, which groups cabins by their first letter (A, B, C, D, E, F, G, T). This roughly correlates to floor level</a:t>
            </a:r>
          </a:p>
          <a:p>
            <a:pPr marL="736600" marR="279400" lvl="0" indent="-295275" rtl="0">
              <a:lnSpc>
                <a:spcPct val="142857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ct val="95454"/>
              <a:buFont typeface="Arial"/>
              <a:buAutoNum type="arabicPeriod"/>
            </a:pPr>
            <a:r>
              <a:rPr lang="en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1015 missg values, of which 693 come from 3rd class passengers</a:t>
            </a:r>
          </a:p>
          <a:p>
            <a:pPr marL="736600" marR="279400" lvl="0" indent="-295275" rtl="0">
              <a:lnSpc>
                <a:spcPct val="142857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ct val="95454"/>
              <a:buFont typeface="Arial"/>
              <a:buAutoNum type="arabicPeriod"/>
            </a:pPr>
            <a:r>
              <a:rPr lang="en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Interactive plot to show composition of cabin_letter by class and sex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43" name="Shape 143" descr="Screen Shot 2017-08-16 at 4.44.48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0899" y="1181100"/>
            <a:ext cx="4799450" cy="300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Who was in the lifeboats?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279400" lvl="0" indent="-228600" rtl="0">
              <a:lnSpc>
                <a:spcPct val="142857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Font typeface="Arial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824 missing values</a:t>
            </a:r>
          </a:p>
          <a:p>
            <a:pPr marL="457200" marR="279400" lvl="0" indent="-228600" rtl="0">
              <a:lnSpc>
                <a:spcPct val="142857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Font typeface="Arial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Almost everyone who was in a boat survived. </a:t>
            </a:r>
          </a:p>
          <a:p>
            <a:pPr marL="457200" marR="279400" lvl="0" indent="-228600" rtl="0">
              <a:lnSpc>
                <a:spcPct val="142857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Font typeface="Arial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Only 9 people recorded in boats died.</a:t>
            </a:r>
          </a:p>
          <a:p>
            <a:pPr marL="457200" marR="279400" lvl="0" indent="-228600" rtl="0">
              <a:lnSpc>
                <a:spcPct val="142857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Font typeface="Arial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23 people don't have a boat record but survived. Possible no-shows?</a:t>
            </a:r>
          </a:p>
          <a:p>
            <a:pPr marL="457200" marR="279400" lvl="0" indent="-228600" rtl="0">
              <a:lnSpc>
                <a:spcPct val="142857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Font typeface="Arial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Avg person per boat</a:t>
            </a:r>
          </a:p>
          <a:p>
            <a:pPr marL="457200" marR="279400" lvl="0" indent="-228600" rtl="0">
              <a:lnSpc>
                <a:spcPct val="142857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Font typeface="Arial"/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R="279400" lvl="0" rtl="0">
              <a:lnSpc>
                <a:spcPct val="142857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50" name="Shape 150" descr="Screen Shot 2017-08-16 at 4.34.28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249" y="1348612"/>
            <a:ext cx="4371900" cy="2797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Did points of embarkment affect survivorship?</a:t>
            </a:r>
          </a:p>
        </p:txBody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16230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Passengers embarking from Cherbourgh had the highest survival rates across all classes. </a:t>
            </a:r>
          </a:p>
        </p:txBody>
      </p:sp>
      <p:pic>
        <p:nvPicPr>
          <p:cNvPr id="157" name="Shape 157" descr="Screen Shot 2017-08-13 at 11.05.39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5299" y="1842875"/>
            <a:ext cx="3695049" cy="249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 descr="Screen Shot 2017-08-13 at 10.45.47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1252" y="1767775"/>
            <a:ext cx="2695575" cy="3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226075" y="357800"/>
            <a:ext cx="2808000" cy="1446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Did the group or family size affect survival rate?</a:t>
            </a:r>
          </a:p>
        </p:txBody>
      </p:sp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3049" y="426112"/>
            <a:ext cx="3224375" cy="171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7875" y="2717830"/>
            <a:ext cx="3224375" cy="221886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226075" y="2071350"/>
            <a:ext cx="2808000" cy="2558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Potential optimal group size (4)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Can assist one another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Can fit into a lifeboat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Not likely that all members of a large group would survive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But difference between small groups (2-4) and large groups (&gt;4) is notable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92443" y="818750"/>
            <a:ext cx="2008500" cy="524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Distribution of Group Sizes by Ticket ID Grouping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3479218" y="3565212"/>
            <a:ext cx="2008500" cy="524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Survival Rates of Each Group Size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Did families have a higher survival rate than other group types?</a:t>
            </a:r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Difficult to determine which groups were families and which groups were not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Being in a group does suggest a higher survival rate</a:t>
            </a:r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9624" y="2162400"/>
            <a:ext cx="3224375" cy="24668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6" name="Shape 176"/>
          <p:cNvGraphicFramePr/>
          <p:nvPr>
            <p:extLst>
              <p:ext uri="{D42A27DB-BD31-4B8C-83A1-F6EECF244321}">
                <p14:modId xmlns:p14="http://schemas.microsoft.com/office/powerpoint/2010/main" val="3592940675"/>
              </p:ext>
            </p:extLst>
          </p:nvPr>
        </p:nvGraphicFramePr>
        <p:xfrm>
          <a:off x="256825" y="3324550"/>
          <a:ext cx="4715800" cy="1473200"/>
        </p:xfrm>
        <a:graphic>
          <a:graphicData uri="http://schemas.openxmlformats.org/drawingml/2006/table">
            <a:tbl>
              <a:tblPr>
                <a:noFill/>
                <a:tableStyleId>{232384AA-1C3E-4CFF-9AA4-7B7EDB90497E}</a:tableStyleId>
              </a:tblPr>
              <a:tblGrid>
                <a:gridCol w="608075"/>
                <a:gridCol w="3517350"/>
                <a:gridCol w="590375"/>
              </a:tblGrid>
              <a:tr h="22255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>
                          <a:solidFill>
                            <a:schemeClr val="bg2"/>
                          </a:solidFill>
                        </a:rPr>
                        <a:t>Data ID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>
                          <a:solidFill>
                            <a:schemeClr val="bg2"/>
                          </a:solidFill>
                        </a:rPr>
                        <a:t>Name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chemeClr val="bg2"/>
                          </a:solidFill>
                        </a:rPr>
                        <a:t>Ticket</a:t>
                      </a:r>
                    </a:p>
                  </a:txBody>
                  <a:tcPr marL="63500" marR="63500" marT="63500" marB="63500"/>
                </a:tc>
              </a:tr>
              <a:tr h="22255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>
                          <a:solidFill>
                            <a:schemeClr val="bg2"/>
                          </a:solidFill>
                        </a:rPr>
                        <a:t>Allen, Miss. Elisabeth Walton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chemeClr val="bg2"/>
                          </a:solidFill>
                        </a:rPr>
                        <a:t>24160</a:t>
                      </a:r>
                    </a:p>
                  </a:txBody>
                  <a:tcPr marL="63500" marR="63500" marT="63500" marB="63500"/>
                </a:tc>
              </a:tr>
              <a:tr h="22255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chemeClr val="bg2"/>
                          </a:solidFill>
                        </a:rPr>
                        <a:t>180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>
                          <a:solidFill>
                            <a:schemeClr val="bg2"/>
                          </a:solidFill>
                        </a:rPr>
                        <a:t>Kreuchen, Miss. Emilie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chemeClr val="bg2"/>
                          </a:solidFill>
                        </a:rPr>
                        <a:t>24160</a:t>
                      </a:r>
                    </a:p>
                  </a:txBody>
                  <a:tcPr marL="63500" marR="63500" marT="63500" marB="63500"/>
                </a:tc>
              </a:tr>
              <a:tr h="22255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chemeClr val="bg2"/>
                          </a:solidFill>
                        </a:rPr>
                        <a:t>193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>
                          <a:solidFill>
                            <a:schemeClr val="bg2"/>
                          </a:solidFill>
                        </a:rPr>
                        <a:t>Madill, Miss. Georgette Alexandra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chemeClr val="bg2"/>
                          </a:solidFill>
                        </a:rPr>
                        <a:t>24160</a:t>
                      </a:r>
                    </a:p>
                  </a:txBody>
                  <a:tcPr marL="63500" marR="63500" marT="63500" marB="63500"/>
                </a:tc>
              </a:tr>
              <a:tr h="22255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chemeClr val="bg2"/>
                          </a:solidFill>
                        </a:rPr>
                        <a:t>238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>
                          <a:solidFill>
                            <a:schemeClr val="bg2"/>
                          </a:solidFill>
                        </a:rPr>
                        <a:t>Robert, Mrs. Edward Scott (Elisabeth Walton Mc...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>
                          <a:solidFill>
                            <a:schemeClr val="bg2"/>
                          </a:solidFill>
                        </a:rPr>
                        <a:t>24160</a:t>
                      </a:r>
                    </a:p>
                  </a:txBody>
                  <a:tcPr marL="63500" marR="63500" marT="63500" marB="63500"/>
                </a:tc>
              </a:tr>
            </a:tbl>
          </a:graphicData>
        </a:graphic>
      </p:graphicFrame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5081862" y="1832400"/>
            <a:ext cx="3999900" cy="524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Survival Rates of Different Group ‘Types’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226075" y="357800"/>
            <a:ext cx="2808000" cy="1446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Was there less documentation for lower class passengers?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226075" y="2071350"/>
            <a:ext cx="2808000" cy="2558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Missing cabin numbers</a:t>
            </a:r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3725" y="885825"/>
            <a:ext cx="4743450" cy="33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226075" y="357800"/>
            <a:ext cx="2808000" cy="1446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Was there less documentation for lower class passengers?</a:t>
            </a:r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226075" y="2071350"/>
            <a:ext cx="2808000" cy="2558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Missing boat numbers</a:t>
            </a:r>
          </a:p>
        </p:txBody>
      </p:sp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7350" y="885825"/>
            <a:ext cx="4638675" cy="33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226075" y="357800"/>
            <a:ext cx="2808000" cy="1446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Was there less documentation for lower class passengers?</a:t>
            </a:r>
          </a:p>
        </p:txBody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226075" y="2071350"/>
            <a:ext cx="2808000" cy="2558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Missing body IDs</a:t>
            </a:r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0525" y="885825"/>
            <a:ext cx="4695825" cy="33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Background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Was there less documentation for lower class passengers?</a:t>
            </a:r>
          </a:p>
        </p:txBody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084200" cy="112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Many data integrity issues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Lower class passengers tended to have more missing information</a:t>
            </a:r>
          </a:p>
        </p:txBody>
      </p:sp>
      <p:graphicFrame>
        <p:nvGraphicFramePr>
          <p:cNvPr id="205" name="Shape 205"/>
          <p:cNvGraphicFramePr/>
          <p:nvPr>
            <p:extLst>
              <p:ext uri="{D42A27DB-BD31-4B8C-83A1-F6EECF244321}">
                <p14:modId xmlns:p14="http://schemas.microsoft.com/office/powerpoint/2010/main" val="3608497243"/>
              </p:ext>
            </p:extLst>
          </p:nvPr>
        </p:nvGraphicFramePr>
        <p:xfrm>
          <a:off x="1606375" y="3551600"/>
          <a:ext cx="5953125" cy="1178560"/>
        </p:xfrm>
        <a:graphic>
          <a:graphicData uri="http://schemas.openxmlformats.org/drawingml/2006/table">
            <a:tbl>
              <a:tblPr>
                <a:noFill/>
                <a:tableStyleId>{4D1016BD-97F7-4B90-843D-EF76EF1F5203}</a:tableStyleId>
              </a:tblPr>
              <a:tblGrid>
                <a:gridCol w="457200"/>
                <a:gridCol w="609600"/>
                <a:gridCol w="533400"/>
                <a:gridCol w="609600"/>
                <a:gridCol w="762000"/>
                <a:gridCol w="790575"/>
                <a:gridCol w="1171575"/>
                <a:gridCol w="1019175"/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>
                          <a:solidFill>
                            <a:schemeClr val="bg2"/>
                          </a:solidFill>
                        </a:rPr>
                        <a:t>class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>
                          <a:solidFill>
                            <a:schemeClr val="bg2"/>
                          </a:solidFill>
                        </a:rPr>
                        <a:t>age</a:t>
                      </a:r>
                    </a:p>
                  </a:txBody>
                  <a:tcPr marL="63500" marR="63500" marT="63500" marB="63500"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>
                          <a:solidFill>
                            <a:schemeClr val="bg2"/>
                          </a:solidFill>
                        </a:rPr>
                        <a:t>fare</a:t>
                      </a:r>
                    </a:p>
                  </a:txBody>
                  <a:tcPr marL="63500" marR="63500" marT="63500" marB="63500"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chemeClr val="bg2"/>
                          </a:solidFill>
                        </a:rPr>
                        <a:t>cabin</a:t>
                      </a:r>
                    </a:p>
                  </a:txBody>
                  <a:tcPr marL="63500" marR="63500" marT="63500" marB="63500"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chemeClr val="bg2"/>
                          </a:solidFill>
                        </a:rPr>
                        <a:t>embarked</a:t>
                      </a:r>
                    </a:p>
                  </a:txBody>
                  <a:tcPr marL="63500" marR="63500" marT="63500" marB="63500"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chemeClr val="bg2"/>
                          </a:solidFill>
                        </a:rPr>
                        <a:t>home.dest</a:t>
                      </a:r>
                    </a:p>
                  </a:txBody>
                  <a:tcPr marL="63500" marR="63500" marT="63500" marB="63500"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chemeClr val="bg2"/>
                          </a:solidFill>
                        </a:rPr>
                        <a:t>boat (if survived)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chemeClr val="bg2"/>
                          </a:solidFill>
                        </a:rPr>
                        <a:t>body (if dead)</a:t>
                      </a:r>
                    </a:p>
                  </a:txBody>
                  <a:tcPr marL="63500" marR="63500" marT="63500" marB="63500"/>
                </a:tc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chemeClr val="bg2"/>
                          </a:solidFill>
                        </a:rPr>
                        <a:t>1</a:t>
                      </a:r>
                    </a:p>
                  </a:txBody>
                  <a:tcPr marL="63500" marR="63500" marT="63500" marB="63500"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chemeClr val="bg2"/>
                          </a:solidFill>
                        </a:rPr>
                        <a:t>12.07%</a:t>
                      </a: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>
                          <a:solidFill>
                            <a:schemeClr val="bg2"/>
                          </a:solidFill>
                        </a:rPr>
                        <a:t>0.00%</a:t>
                      </a: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 b="1" dirty="0">
                          <a:solidFill>
                            <a:schemeClr val="bg2"/>
                          </a:solidFill>
                        </a:rPr>
                        <a:t>20.74%</a:t>
                      </a: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>
                          <a:solidFill>
                            <a:schemeClr val="bg2"/>
                          </a:solidFill>
                        </a:rPr>
                        <a:t>0.62%</a:t>
                      </a: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>
                          <a:solidFill>
                            <a:schemeClr val="bg2"/>
                          </a:solidFill>
                        </a:rPr>
                        <a:t>10.53%</a:t>
                      </a: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solidFill>
                            <a:schemeClr val="bg2"/>
                          </a:solidFill>
                        </a:rPr>
                        <a:t>0.50%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solidFill>
                            <a:schemeClr val="bg2"/>
                          </a:solidFill>
                        </a:rPr>
                        <a:t>71.54%</a:t>
                      </a:r>
                    </a:p>
                  </a:txBody>
                  <a:tcPr marL="63500" marR="63500" marT="63500" marB="63500"/>
                </a:tc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chemeClr val="bg2"/>
                          </a:solidFill>
                        </a:rPr>
                        <a:t>2</a:t>
                      </a:r>
                    </a:p>
                  </a:txBody>
                  <a:tcPr marL="63500" marR="63500" marT="63500" marB="63500"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chemeClr val="bg2"/>
                          </a:solidFill>
                        </a:rPr>
                        <a:t>5.78%</a:t>
                      </a: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chemeClr val="bg2"/>
                          </a:solidFill>
                        </a:rPr>
                        <a:t>0.00%</a:t>
                      </a: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solidFill>
                            <a:schemeClr val="bg2"/>
                          </a:solidFill>
                        </a:rPr>
                        <a:t>91.70%</a:t>
                      </a: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chemeClr val="bg2"/>
                          </a:solidFill>
                        </a:rPr>
                        <a:t>0.00%</a:t>
                      </a: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>
                          <a:solidFill>
                            <a:schemeClr val="bg2"/>
                          </a:solidFill>
                        </a:rPr>
                        <a:t>5.78%</a:t>
                      </a: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 b="1" dirty="0">
                          <a:solidFill>
                            <a:schemeClr val="bg2"/>
                          </a:solidFill>
                        </a:rPr>
                        <a:t>6.72%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 b="1" dirty="0">
                          <a:solidFill>
                            <a:schemeClr val="bg2"/>
                          </a:solidFill>
                        </a:rPr>
                        <a:t>80.38%</a:t>
                      </a:r>
                    </a:p>
                  </a:txBody>
                  <a:tcPr marL="63500" marR="63500" marT="63500" marB="63500"/>
                </a:tc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chemeClr val="bg2"/>
                          </a:solidFill>
                        </a:rPr>
                        <a:t>3</a:t>
                      </a:r>
                    </a:p>
                  </a:txBody>
                  <a:tcPr marL="63500" marR="63500" marT="63500" marB="63500"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chemeClr val="bg2"/>
                          </a:solidFill>
                        </a:rPr>
                        <a:t>29.34%</a:t>
                      </a: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chemeClr val="bg2"/>
                          </a:solidFill>
                        </a:rPr>
                        <a:t>0.14%</a:t>
                      </a: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solidFill>
                            <a:schemeClr val="bg2"/>
                          </a:solidFill>
                        </a:rPr>
                        <a:t>97.74%</a:t>
                      </a: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chemeClr val="bg2"/>
                          </a:solidFill>
                        </a:rPr>
                        <a:t>0.00%</a:t>
                      </a: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chemeClr val="bg2"/>
                          </a:solidFill>
                        </a:rPr>
                        <a:t>72.50%</a:t>
                      </a: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solidFill>
                            <a:schemeClr val="bg2"/>
                          </a:solidFill>
                        </a:rPr>
                        <a:t>7.73%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 b="1" dirty="0">
                          <a:solidFill>
                            <a:schemeClr val="bg2"/>
                          </a:solidFill>
                        </a:rPr>
                        <a:t>89.58%</a:t>
                      </a:r>
                    </a:p>
                  </a:txBody>
                  <a:tcPr marL="63500" marR="63500" marT="63500" marB="63500"/>
                </a:tc>
              </a:tr>
            </a:tbl>
          </a:graphicData>
        </a:graphic>
      </p:graphicFrame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1925837" y="3162500"/>
            <a:ext cx="5314200" cy="38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Percentage of missing data in each variable, by passenger class</a:t>
            </a:r>
          </a:p>
        </p:txBody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4556100" y="1919075"/>
            <a:ext cx="4084200" cy="112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Was information about wealthy people considered more important?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Is there a bias in data surrounding poorer people in the 1920s?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265500" y="3187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Summary</a:t>
            </a:r>
          </a:p>
        </p:txBody>
      </p:sp>
      <p:sp>
        <p:nvSpPr>
          <p:cNvPr id="213" name="Shape 213"/>
          <p:cNvSpPr txBox="1">
            <a:spLocks noGrp="1"/>
          </p:cNvSpPr>
          <p:nvPr>
            <p:ph type="subTitle" idx="1"/>
          </p:nvPr>
        </p:nvSpPr>
        <p:spPr>
          <a:xfrm>
            <a:off x="265500" y="1865066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279400" lvl="0" indent="-342900" algn="l" rtl="0">
              <a:lnSpc>
                <a:spcPct val="142857"/>
              </a:lnSpc>
              <a:spcBef>
                <a:spcPts val="110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Don’t be a single, poor, adult, man from Southampton on the Titanic!!!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 sz="1000"/>
              <a:t>Also-- use tabs, not spaces.</a:t>
            </a:r>
          </a:p>
        </p:txBody>
      </p:sp>
      <p:pic>
        <p:nvPicPr>
          <p:cNvPr id="214" name="Shape 214" descr="Image result for the titanic movi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7900" y="1276285"/>
            <a:ext cx="4606099" cy="2590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226075" y="815000"/>
            <a:ext cx="2808000" cy="2914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Thanks for a great semester</a:t>
            </a:r>
          </a:p>
          <a:p>
            <a:pPr lvl="0">
              <a:spcBef>
                <a:spcPts val="0"/>
              </a:spcBef>
              <a:buNone/>
            </a:pPr>
            <a:endParaRPr sz="3000"/>
          </a:p>
          <a:p>
            <a:pPr lvl="0">
              <a:spcBef>
                <a:spcPts val="0"/>
              </a:spcBef>
              <a:buNone/>
            </a:pPr>
            <a:r>
              <a:rPr lang="en" sz="3000"/>
              <a:t>Python is king of the world!</a:t>
            </a:r>
          </a:p>
        </p:txBody>
      </p:sp>
      <p:pic>
        <p:nvPicPr>
          <p:cNvPr id="220" name="Shape 220" descr="Black and white upward shot of Golden Gate Bridge"/>
          <p:cNvPicPr preferRelativeResize="0"/>
          <p:nvPr/>
        </p:nvPicPr>
        <p:blipFill rotWithShape="1">
          <a:blip r:embed="rId3">
            <a:alphaModFix/>
          </a:blip>
          <a:srcRect l="19071" t="9" r="4853"/>
          <a:stretch/>
        </p:blipFill>
        <p:spPr>
          <a:xfrm>
            <a:off x="3274675" y="0"/>
            <a:ext cx="5869324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 descr="Image result for the titanic movie"/>
          <p:cNvPicPr preferRelativeResize="0"/>
          <p:nvPr/>
        </p:nvPicPr>
        <p:blipFill rotWithShape="1">
          <a:blip r:embed="rId4">
            <a:alphaModFix/>
          </a:blip>
          <a:srcRect r="21500"/>
          <a:stretch/>
        </p:blipFill>
        <p:spPr>
          <a:xfrm>
            <a:off x="3274675" y="0"/>
            <a:ext cx="58693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Image result for the titanic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8425" y="1919074"/>
            <a:ext cx="3855574" cy="283269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Titanic</a:t>
            </a:r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" dirty="0"/>
              <a:t>Built in 1912 in Belfast, Ireland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" dirty="0"/>
              <a:t>Largest vessel afloat!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" dirty="0"/>
              <a:t>Transatlantic passenger and mail service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" dirty="0"/>
              <a:t>Southampton &lt;--&gt; New York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" dirty="0"/>
              <a:t>Started maiden voyage on April 10, 1912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" dirty="0"/>
              <a:t>2208 passengers and crew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" dirty="0"/>
              <a:t>Collided with an iceberg four days later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" dirty="0"/>
              <a:t>1496 people died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" dirty="0"/>
              <a:t>712 survived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Data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Features of Survival Status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Roboto"/>
            </a:pPr>
            <a:r>
              <a:rPr lang="en" dirty="0"/>
              <a:t>1309 passengers (out of 1317)</a:t>
            </a:r>
          </a:p>
          <a:p>
            <a: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" dirty="0"/>
              <a:t>Crew excluded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Roboto"/>
            </a:pPr>
            <a:r>
              <a:rPr lang="en" dirty="0"/>
              <a:t>14 variables</a:t>
            </a:r>
          </a:p>
          <a:p>
            <a: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" dirty="0"/>
              <a:t>passenger class, gender, age, name, ticket ID, cabin, point of embarkment, lifeboat, body ID, home/destination, familial relations, fare, </a:t>
            </a:r>
            <a:r>
              <a:rPr lang="en" b="1" dirty="0"/>
              <a:t>survival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dirty="0"/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" dirty="0"/>
              <a:t>Vanderbilt University - Department of Biostatistics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" dirty="0"/>
              <a:t>https://www.encyclopedia-titanica.org/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Questions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226075" y="708650"/>
            <a:ext cx="2808000" cy="1059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 did survival rates differ between men and women?</a:t>
            </a:r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226075" y="2075400"/>
            <a:ext cx="2808000" cy="31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279400" lvl="0" indent="-228600" rtl="0">
              <a:lnSpc>
                <a:spcPct val="142857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Font typeface="Arial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 Missing Values. </a:t>
            </a:r>
          </a:p>
          <a:p>
            <a:pPr marL="457200" marR="279400" lvl="0" indent="-228600" rtl="0">
              <a:lnSpc>
                <a:spcPct val="142857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Font typeface="Arial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Womens survival rate is much higher than men's in terms of count and %.</a:t>
            </a:r>
          </a:p>
          <a:p>
            <a:pPr marL="457200" marR="279400" lvl="0" indent="-228600" rtl="0">
              <a:lnSpc>
                <a:spcPct val="142857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Font typeface="Arial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WCF was followed on the Titanic, sorry Leo fans!</a:t>
            </a:r>
          </a:p>
          <a:p>
            <a:pPr marL="457200" marR="279400" lvl="0" indent="-228600" rtl="0">
              <a:lnSpc>
                <a:spcPct val="142857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Font typeface="Arial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Was WCF standard practice???</a:t>
            </a:r>
          </a:p>
          <a:p>
            <a:pPr marR="279400" lvl="0" rtl="0">
              <a:lnSpc>
                <a:spcPct val="142857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274" y="136199"/>
            <a:ext cx="5486399" cy="286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9262" y="3123450"/>
            <a:ext cx="4014424" cy="187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226075" y="1089650"/>
            <a:ext cx="2808000" cy="1059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 do gender survival rates on the Titanic compare with other shipwrecks? 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226075" y="2075400"/>
            <a:ext cx="2808000" cy="31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279400" lvl="0" indent="-228600" rtl="0">
              <a:lnSpc>
                <a:spcPct val="142857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Font typeface="Arial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18 maritime disasters spanning 3 centuries, 15,000 passengers, and 30 nationalities.</a:t>
            </a:r>
          </a:p>
          <a:p>
            <a:pPr marL="457200" marR="279400" lvl="0" indent="-228600" rtl="0">
              <a:lnSpc>
                <a:spcPct val="142857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Font typeface="Arial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With the exception of the Birkenhead and Titanic, the men usually have a higher survival rate than women.</a:t>
            </a:r>
          </a:p>
          <a:p>
            <a:pPr marR="279400" lvl="0" rtl="0">
              <a:lnSpc>
                <a:spcPct val="142857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4175" y="38375"/>
            <a:ext cx="5369275" cy="274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4175" y="2778849"/>
            <a:ext cx="5568576" cy="236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226075" y="784850"/>
            <a:ext cx="3088500" cy="1059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 does social status affect survival rate (pclass and name)?</a:t>
            </a:r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226075" y="2075400"/>
            <a:ext cx="2808000" cy="31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279400" lvl="0" indent="-228600" rtl="0">
              <a:lnSpc>
                <a:spcPct val="142857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Font typeface="Arial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Lower class passengers had the worst survival rate</a:t>
            </a:r>
          </a:p>
          <a:p>
            <a:pPr marL="457200" marR="279400" lvl="0" indent="-228600" rtl="0">
              <a:lnSpc>
                <a:spcPct val="142857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Font typeface="Arial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Upper class passengers had the highest survival rate.</a:t>
            </a:r>
          </a:p>
          <a:p>
            <a:pPr marL="457200" marR="279400" lvl="0" indent="-228600" rtl="0">
              <a:lnSpc>
                <a:spcPct val="142857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Font typeface="Arial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Mr.’s had the worst survival rates while the Miss’s and Mrs.’s, Masters, and the Countess had high survival rates.</a:t>
            </a:r>
          </a:p>
          <a:p>
            <a:pPr marR="279400" lvl="0" rtl="0">
              <a:lnSpc>
                <a:spcPct val="142857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1112" y="0"/>
            <a:ext cx="5120649" cy="267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4699" y="2677849"/>
            <a:ext cx="5829276" cy="235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1197</Words>
  <Application>Microsoft Office PowerPoint</Application>
  <PresentationFormat>On-screen Show (16:9)</PresentationFormat>
  <Paragraphs>168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Roboto</vt:lpstr>
      <vt:lpstr>Material</vt:lpstr>
      <vt:lpstr>Surviving the Titanic</vt:lpstr>
      <vt:lpstr>Background</vt:lpstr>
      <vt:lpstr>The Titanic</vt:lpstr>
      <vt:lpstr>The Data</vt:lpstr>
      <vt:lpstr>Features of Survival Status</vt:lpstr>
      <vt:lpstr>Questions</vt:lpstr>
      <vt:lpstr>How did survival rates differ between men and women?</vt:lpstr>
      <vt:lpstr>How do gender survival rates on the Titanic compare with other shipwrecks? </vt:lpstr>
      <vt:lpstr>How does social status affect survival rate (pclass and name)?</vt:lpstr>
      <vt:lpstr>How did survival rates differ between children, adults and elderly?</vt:lpstr>
      <vt:lpstr>How did survival rates differ between elderly, adults and children?</vt:lpstr>
      <vt:lpstr>What were cabins like?</vt:lpstr>
      <vt:lpstr>Who was in the lifeboats?</vt:lpstr>
      <vt:lpstr>Did points of embarkment affect survivorship?</vt:lpstr>
      <vt:lpstr>Did the group or family size affect survival rate?</vt:lpstr>
      <vt:lpstr>Did families have a higher survival rate than other group types?</vt:lpstr>
      <vt:lpstr>Was there less documentation for lower class passengers?</vt:lpstr>
      <vt:lpstr>Was there less documentation for lower class passengers?</vt:lpstr>
      <vt:lpstr>Was there less documentation for lower class passengers?</vt:lpstr>
      <vt:lpstr>Was there less documentation for lower class passengers?</vt:lpstr>
      <vt:lpstr>Summary</vt:lpstr>
      <vt:lpstr>Thanks for a great semester  Python is king of the world!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Surviving the Titanic</dc:title>
  <dc:creator>Kalvin Kao</dc:creator>
  <cp:lastModifiedBy>Kalvin Kao</cp:lastModifiedBy>
  <cp:revision>1</cp:revision>
  <dcterms:modified xsi:type="dcterms:W3CDTF">2017-08-18T02:50:45Z</dcterms:modified>
</cp:coreProperties>
</file>